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60" r:id="rId4"/>
    <p:sldId id="258" r:id="rId5"/>
    <p:sldId id="259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I need graphical plot using exponential </a:t>
          </a:r>
          <a:r>
            <a:rPr lang="en-US"/>
            <a:t>smooting</a:t>
          </a:r>
          <a:endParaRPr lang="en-US" dirty="0"/>
        </a:p>
        <a:p>
          <a:pPr>
            <a:defRPr cap="all"/>
          </a:pPr>
          <a:endParaRPr lang="en-US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I Need 10 year forecast value on deforestation in east india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I Need 10 year forecast on deforestation in east india by graphical plot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I need graphical plot using exponential </a:t>
          </a:r>
          <a:r>
            <a:rPr lang="en-US" sz="2200" kern="1200"/>
            <a:t>smooting</a:t>
          </a:r>
          <a:endParaRPr lang="en-US" sz="2200" kern="1200" dirty="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200" kern="1200" dirty="0"/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gradFill rotWithShape="0">
          <a:gsLst>
            <a:gs pos="0">
              <a:schemeClr val="accent4">
                <a:hueOff val="1329380"/>
                <a:satOff val="481"/>
                <a:lumOff val="-3921"/>
                <a:alphaOff val="0"/>
                <a:tint val="98000"/>
                <a:lumMod val="114000"/>
              </a:schemeClr>
            </a:gs>
            <a:gs pos="100000">
              <a:schemeClr val="accent4">
                <a:hueOff val="1329380"/>
                <a:satOff val="481"/>
                <a:lumOff val="-392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1329380"/>
              <a:satOff val="481"/>
              <a:lumOff val="-3921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I Need 10 year forecast value on deforestation in east india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gradFill rotWithShape="0">
          <a:gsLst>
            <a:gs pos="0">
              <a:schemeClr val="accent4">
                <a:hueOff val="2658761"/>
                <a:satOff val="962"/>
                <a:lumOff val="-7843"/>
                <a:alphaOff val="0"/>
                <a:tint val="98000"/>
                <a:lumMod val="114000"/>
              </a:schemeClr>
            </a:gs>
            <a:gs pos="100000">
              <a:schemeClr val="accent4">
                <a:hueOff val="2658761"/>
                <a:satOff val="962"/>
                <a:lumOff val="-7843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2658761"/>
              <a:satOff val="962"/>
              <a:lumOff val="-7843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I Need 10 year forecast on deforestation in east india by graphical plot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42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38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80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44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305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25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270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87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52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01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92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9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78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50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18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28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50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8610CD7-8D2C-45B0-AF5E-99C660F229BC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FEECB-CE44-42A0-871E-F4A7678557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317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science.com/" TargetMode="External"/><Relationship Id="rId2" Type="http://schemas.openxmlformats.org/officeDocument/2006/relationships/hyperlink" Target="http://www.globalforestwat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eforesta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rban_area" TargetMode="External"/><Relationship Id="rId3" Type="http://schemas.openxmlformats.org/officeDocument/2006/relationships/hyperlink" Target="https://en.wikipedia.org/wiki/Clearing_(geography)" TargetMode="External"/><Relationship Id="rId7" Type="http://schemas.openxmlformats.org/officeDocument/2006/relationships/hyperlink" Target="https://en.wikipedia.org/wiki/Ranch" TargetMode="External"/><Relationship Id="rId2" Type="http://schemas.openxmlformats.org/officeDocument/2006/relationships/hyperlink" Target="https://en.wikipedia.org/wiki/Clearcutt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arm" TargetMode="External"/><Relationship Id="rId5" Type="http://schemas.openxmlformats.org/officeDocument/2006/relationships/hyperlink" Target="https://en.wikipedia.org/wiki/Land_conversion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en.wikipedia.org/wiki/Forest" TargetMode="External"/><Relationship Id="rId9" Type="http://schemas.openxmlformats.org/officeDocument/2006/relationships/hyperlink" Target="https://en.wikipedia.org/wiki/Tropical_rainfores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en.wikipedia.org/wiki/Subsistence_farming" TargetMode="External"/><Relationship Id="rId7" Type="http://schemas.openxmlformats.org/officeDocument/2006/relationships/image" Target="../media/image12.jpeg"/><Relationship Id="rId2" Type="http://schemas.openxmlformats.org/officeDocument/2006/relationships/hyperlink" Target="https://en.wikipedia.org/wiki/Food_and_Agriculture_Organ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en.wikipedia.org/wiki/Logging" TargetMode="External"/><Relationship Id="rId4" Type="http://schemas.openxmlformats.org/officeDocument/2006/relationships/hyperlink" Target="https://en.wikipedia.org/wiki/Commercial_agricultur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89488018-50D9-4A4A-8479-CA38FD941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62" b="99671" l="2643" r="98786">
                        <a14:foregroundMark x1="6214" y1="6134" x2="85143" y2="14020"/>
                        <a14:foregroundMark x1="28500" y1="1643" x2="92357" y2="2300"/>
                        <a14:foregroundMark x1="92357" y1="2300" x2="96857" y2="6462"/>
                        <a14:foregroundMark x1="96857" y1="6462" x2="97000" y2="17963"/>
                        <a14:foregroundMark x1="97000" y1="17963" x2="94571" y2="27273"/>
                        <a14:foregroundMark x1="94571" y1="27273" x2="90571" y2="33297"/>
                        <a14:foregroundMark x1="90571" y1="33297" x2="59857" y2="40197"/>
                        <a14:foregroundMark x1="59857" y1="40197" x2="74714" y2="50821"/>
                        <a14:foregroundMark x1="74714" y1="50821" x2="28429" y2="48850"/>
                        <a14:foregroundMark x1="28429" y1="48850" x2="25214" y2="44688"/>
                        <a14:foregroundMark x1="25214" y1="44688" x2="29857" y2="48412"/>
                        <a14:foregroundMark x1="29857" y1="48412" x2="20714" y2="45893"/>
                        <a14:foregroundMark x1="20714" y1="45893" x2="10071" y2="33954"/>
                        <a14:foregroundMark x1="10071" y1="33954" x2="5571" y2="24206"/>
                        <a14:foregroundMark x1="5571" y1="24206" x2="8429" y2="18401"/>
                        <a14:foregroundMark x1="8429" y1="18401" x2="13500" y2="20044"/>
                        <a14:foregroundMark x1="13500" y1="20044" x2="9643" y2="25411"/>
                        <a14:foregroundMark x1="9643" y1="25411" x2="3786" y2="4053"/>
                        <a14:foregroundMark x1="3786" y1="4053" x2="2643" y2="15225"/>
                        <a14:foregroundMark x1="2643" y1="15225" x2="5571" y2="37897"/>
                        <a14:foregroundMark x1="5571" y1="37897" x2="2714" y2="44578"/>
                        <a14:foregroundMark x1="2714" y1="44578" x2="4857" y2="47864"/>
                        <a14:foregroundMark x1="2071" y1="56407" x2="14571" y2="62212"/>
                        <a14:foregroundMark x1="14571" y1="62212" x2="17643" y2="68018"/>
                        <a14:foregroundMark x1="17643" y1="68018" x2="23000" y2="71413"/>
                        <a14:foregroundMark x1="23000" y1="71413" x2="26643" y2="76342"/>
                        <a14:foregroundMark x1="26643" y1="76342" x2="33714" y2="70537"/>
                        <a14:foregroundMark x1="33714" y1="70537" x2="36357" y2="76451"/>
                        <a14:foregroundMark x1="36357" y1="76451" x2="41143" y2="75794"/>
                        <a14:foregroundMark x1="41143" y1="75794" x2="47500" y2="80394"/>
                        <a14:foregroundMark x1="47500" y1="80394" x2="53071" y2="76561"/>
                        <a14:foregroundMark x1="53071" y1="76561" x2="58286" y2="81709"/>
                        <a14:foregroundMark x1="58286" y1="81709" x2="64571" y2="75465"/>
                        <a14:foregroundMark x1="64571" y1="75465" x2="69714" y2="79299"/>
                        <a14:foregroundMark x1="69714" y1="79299" x2="73929" y2="76123"/>
                        <a14:foregroundMark x1="73929" y1="76123" x2="78857" y2="77875"/>
                        <a14:foregroundMark x1="78857" y1="77875" x2="73714" y2="83571"/>
                        <a14:foregroundMark x1="73714" y1="83571" x2="46071" y2="88828"/>
                        <a14:foregroundMark x1="46071" y1="88828" x2="41500" y2="92662"/>
                        <a14:foregroundMark x1="41500" y1="92662" x2="49714" y2="85980"/>
                        <a14:foregroundMark x1="49714" y1="85980" x2="46643" y2="73275"/>
                        <a14:foregroundMark x1="46643" y1="73275" x2="36929" y2="69332"/>
                        <a14:foregroundMark x1="36929" y1="69332" x2="22357" y2="80175"/>
                        <a14:foregroundMark x1="22357" y1="80175" x2="19429" y2="73165"/>
                        <a14:foregroundMark x1="19429" y1="73165" x2="15500" y2="77656"/>
                        <a14:foregroundMark x1="15500" y1="77656" x2="11214" y2="80175"/>
                        <a14:foregroundMark x1="11214" y1="80175" x2="15714" y2="81490"/>
                        <a14:foregroundMark x1="15714" y1="81490" x2="10857" y2="88390"/>
                        <a14:foregroundMark x1="10857" y1="88390" x2="21429" y2="91238"/>
                        <a14:foregroundMark x1="21429" y1="91238" x2="21714" y2="90909"/>
                        <a14:foregroundMark x1="21000" y1="32530" x2="29071" y2="31216"/>
                        <a14:foregroundMark x1="15500" y1="1862" x2="28786" y2="3834"/>
                        <a14:foregroundMark x1="93786" y1="4600" x2="96286" y2="35816"/>
                        <a14:foregroundMark x1="96286" y1="35816" x2="91857" y2="68127"/>
                        <a14:foregroundMark x1="91857" y1="68127" x2="92286" y2="70318"/>
                        <a14:foregroundMark x1="59071" y1="28258" x2="65714" y2="30120"/>
                        <a14:foregroundMark x1="62571" y1="32311" x2="64929" y2="35816"/>
                        <a14:foregroundMark x1="62143" y1="30449" x2="61929" y2="31435"/>
                        <a14:foregroundMark x1="62500" y1="32640" x2="63429" y2="32202"/>
                        <a14:foregroundMark x1="64143" y1="36364" x2="62500" y2="32530"/>
                        <a14:foregroundMark x1="28214" y1="4053" x2="30214" y2="4600"/>
                        <a14:foregroundMark x1="7714" y1="52464" x2="8357" y2="79628"/>
                        <a14:foregroundMark x1="8357" y1="79628" x2="11929" y2="70865"/>
                        <a14:foregroundMark x1="11929" y1="70865" x2="7571" y2="68237"/>
                        <a14:foregroundMark x1="7571" y1="68237" x2="11214" y2="65389"/>
                        <a14:foregroundMark x1="11214" y1="65389" x2="7786" y2="62103"/>
                        <a14:foregroundMark x1="7786" y1="62103" x2="12357" y2="64951"/>
                        <a14:foregroundMark x1="12357" y1="64951" x2="14357" y2="72289"/>
                        <a14:foregroundMark x1="14357" y1="72289" x2="14286" y2="72618"/>
                        <a14:foregroundMark x1="6000" y1="80285" x2="6214" y2="87295"/>
                        <a14:foregroundMark x1="6214" y1="87295" x2="11143" y2="95181"/>
                        <a14:foregroundMark x1="11143" y1="95181" x2="15429" y2="96495"/>
                        <a14:foregroundMark x1="15429" y1="96495" x2="20000" y2="94524"/>
                        <a14:foregroundMark x1="20000" y1="94524" x2="6214" y2="91019"/>
                        <a14:foregroundMark x1="6214" y1="91019" x2="9643" y2="87733"/>
                        <a14:foregroundMark x1="9643" y1="87733" x2="5286" y2="91457"/>
                        <a14:foregroundMark x1="5286" y1="91457" x2="13214" y2="99562"/>
                        <a14:foregroundMark x1="13214" y1="99562" x2="29643" y2="95619"/>
                        <a14:foregroundMark x1="29643" y1="95619" x2="24143" y2="91347"/>
                        <a14:foregroundMark x1="24143" y1="91347" x2="30714" y2="89157"/>
                        <a14:foregroundMark x1="30714" y1="89157" x2="52000" y2="96495"/>
                        <a14:foregroundMark x1="93571" y1="44140" x2="89500" y2="39650"/>
                        <a14:foregroundMark x1="89500" y1="39650" x2="84571" y2="41073"/>
                        <a14:foregroundMark x1="84571" y1="41073" x2="94429" y2="48193"/>
                        <a14:foregroundMark x1="94429" y1="48193" x2="94714" y2="47974"/>
                        <a14:foregroundMark x1="98000" y1="4162" x2="99857" y2="15005"/>
                        <a14:foregroundMark x1="99857" y1="15005" x2="98857" y2="45674"/>
                        <a14:foregroundMark x1="98857" y1="45674" x2="94786" y2="70318"/>
                        <a14:foregroundMark x1="94786" y1="70318" x2="90500" y2="73713"/>
                        <a14:foregroundMark x1="90500" y1="73713" x2="88643" y2="81161"/>
                        <a14:foregroundMark x1="88643" y1="81161" x2="81714" y2="84885"/>
                        <a14:foregroundMark x1="96571" y1="74808" x2="98714" y2="96166"/>
                        <a14:foregroundMark x1="98714" y1="96166" x2="98786" y2="96166"/>
                        <a14:foregroundMark x1="78357" y1="99343" x2="85357" y2="99671"/>
                        <a14:backgroundMark x1="77429" y1="97152" x2="90714" y2="97700"/>
                      </a14:backgroundRemoval>
                    </a14:imgEffect>
                    <a14:imgEffect>
                      <a14:sharpenSoften amount="-15000"/>
                    </a14:imgEffect>
                    <a14:imgEffect>
                      <a14:colorTemperature colorTemp="7200"/>
                    </a14:imgEffect>
                    <a14:imgEffect>
                      <a14:saturation sat="224000"/>
                    </a14:imgEffect>
                    <a14:imgEffect>
                      <a14:brightnessContrast bright="23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972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F0C519-D371-48DA-8FD7-51AB4085D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273" y="2567884"/>
            <a:ext cx="9440034" cy="1036002"/>
          </a:xfrm>
          <a:ln>
            <a:noFill/>
          </a:ln>
          <a:effectLst>
            <a:glow>
              <a:schemeClr val="accent6">
                <a:lumMod val="40000"/>
                <a:lumOff val="60000"/>
                <a:alpha val="40000"/>
              </a:schemeClr>
            </a:glow>
            <a:outerShdw blurRad="279400" dist="38100" dir="6480000" sx="112000" sy="112000" algn="t" rotWithShape="0">
              <a:schemeClr val="accent6">
                <a:lumMod val="60000"/>
                <a:lumOff val="40000"/>
                <a:alpha val="24000"/>
              </a:scheme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IN" sz="7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ea typeface="Microsoft YaHei Light" panose="020B0502040204020203" pitchFamily="34" charset="-122"/>
                <a:cs typeface="Simplified Arabic Fixed" panose="020B0604020202020204" pitchFamily="49" charset="-78"/>
              </a:rPr>
              <a:t>D E F O R E S T A T I O N</a:t>
            </a:r>
            <a:endParaRPr lang="en-US" sz="7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  <a:ea typeface="Microsoft YaHei Light" panose="020B0502040204020203" pitchFamily="34" charset="-122"/>
              <a:cs typeface="Simplified Arabic Fixed" panose="020B0604020202020204" pitchFamily="49" charset="-78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967D8E4-07B7-4D28-B75B-15413A1E6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273" y="3674106"/>
            <a:ext cx="9440034" cy="606425"/>
          </a:xfrm>
          <a:ln>
            <a:noFill/>
          </a:ln>
          <a:effectLst>
            <a:glow rad="101600">
              <a:schemeClr val="accent1">
                <a:satMod val="175000"/>
                <a:alpha val="6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Eastern Zone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331C9A-5D3A-4E55-A3E1-B3E81983EE61}"/>
              </a:ext>
            </a:extLst>
          </p:cNvPr>
          <p:cNvSpPr/>
          <p:nvPr/>
        </p:nvSpPr>
        <p:spPr>
          <a:xfrm>
            <a:off x="142612" y="6568864"/>
            <a:ext cx="3724713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1050" b="0" cap="none" spc="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Registration No : 2017-298 of 2017-2018	</a:t>
            </a:r>
            <a:r>
              <a:rPr lang="en-IN" sz="105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Roll No-1637</a:t>
            </a:r>
            <a:endParaRPr lang="en-US" sz="1050" dirty="0">
              <a:ln w="0"/>
              <a:solidFill>
                <a:schemeClr val="tx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B00E9-99F9-4832-9D7C-CD669355F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" y="35220"/>
            <a:ext cx="1350554" cy="13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BA6E-6804-450C-984C-D650429C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ODISHA</a:t>
            </a:r>
            <a:endParaRPr lang="en-IN" sz="18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F2766-BF8D-4D6C-8DDD-117EFB77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44" y="1027307"/>
            <a:ext cx="8946541" cy="4195481"/>
          </a:xfrm>
        </p:spPr>
        <p:txBody>
          <a:bodyPr/>
          <a:lstStyle/>
          <a:p>
            <a:r>
              <a:rPr lang="en-US" u="sng" dirty="0"/>
              <a:t>10 Year forecast value chart: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u="sng" dirty="0"/>
              <a:t>Plot: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8B7A8-333D-4BF5-B03D-27E19B2C1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32" y="1635212"/>
            <a:ext cx="10078857" cy="1419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8FB2E-D9A7-4E67-A0A0-4B68DEEE3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50" y="3287434"/>
            <a:ext cx="6411220" cy="2816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7D88F5-EA13-46B6-A06A-928632778D12}"/>
              </a:ext>
            </a:extLst>
          </p:cNvPr>
          <p:cNvCxnSpPr/>
          <p:nvPr/>
        </p:nvCxnSpPr>
        <p:spPr>
          <a:xfrm>
            <a:off x="7018638" y="2026508"/>
            <a:ext cx="0" cy="10281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89F051-3119-4A08-B8DD-B1E2FE67F4D9}"/>
              </a:ext>
            </a:extLst>
          </p:cNvPr>
          <p:cNvSpPr/>
          <p:nvPr/>
        </p:nvSpPr>
        <p:spPr>
          <a:xfrm>
            <a:off x="3300850" y="6069324"/>
            <a:ext cx="6096000" cy="3126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this 10 year graphical forecast in Odisha,we said deforestation  increase 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8FC28B-46D3-4946-8748-7379F2A41067}"/>
              </a:ext>
            </a:extLst>
          </p:cNvPr>
          <p:cNvCxnSpPr/>
          <p:nvPr/>
        </p:nvCxnSpPr>
        <p:spPr>
          <a:xfrm>
            <a:off x="10050834" y="2026508"/>
            <a:ext cx="0" cy="9391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08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F0DA-673C-478A-AC16-9F999A5AC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WEST BENGAL</a:t>
            </a:r>
            <a:endParaRPr lang="en-IN" sz="18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000E-4618-4189-9C02-67E354D6B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01" y="1152983"/>
            <a:ext cx="8946541" cy="4195481"/>
          </a:xfrm>
        </p:spPr>
        <p:txBody>
          <a:bodyPr/>
          <a:lstStyle/>
          <a:p>
            <a:r>
              <a:rPr lang="en-US" u="sng" dirty="0"/>
              <a:t>10 Year forecast value chart: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u="sng" dirty="0"/>
              <a:t>Plot: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B75F4-279E-490D-83A2-C46036FC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65" y="1686064"/>
            <a:ext cx="10136015" cy="1276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2AF21-F5EB-4508-95B9-9FFC3739D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20" y="3226238"/>
            <a:ext cx="6477904" cy="2964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B4FCA5-EC47-4524-9C04-1884CD301DEE}"/>
              </a:ext>
            </a:extLst>
          </p:cNvPr>
          <p:cNvCxnSpPr/>
          <p:nvPr/>
        </p:nvCxnSpPr>
        <p:spPr>
          <a:xfrm>
            <a:off x="6993924" y="1989438"/>
            <a:ext cx="0" cy="9731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995F248-AE88-4E90-98A8-432100C7F182}"/>
              </a:ext>
            </a:extLst>
          </p:cNvPr>
          <p:cNvSpPr/>
          <p:nvPr/>
        </p:nvSpPr>
        <p:spPr>
          <a:xfrm>
            <a:off x="3264820" y="6245852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this 10 year graphical forecast in West Bengal, we said deforestation should be increase or same as previous 18 years  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8C829D-A9CE-4D92-9330-124CC0E87E17}"/>
              </a:ext>
            </a:extLst>
          </p:cNvPr>
          <p:cNvCxnSpPr/>
          <p:nvPr/>
        </p:nvCxnSpPr>
        <p:spPr>
          <a:xfrm>
            <a:off x="10050834" y="1989438"/>
            <a:ext cx="0" cy="9731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92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7712-0896-42AE-90EC-57E54ADB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ANALYSIS CONCLUSION</a:t>
            </a:r>
            <a:endParaRPr lang="en-IN" sz="2000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0E36-8D39-45F3-A0B9-24B9A28F8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85" y="1513343"/>
            <a:ext cx="6964669" cy="4195481"/>
          </a:xfrm>
        </p:spPr>
        <p:txBody>
          <a:bodyPr>
            <a:normAutofit/>
          </a:bodyPr>
          <a:lstStyle/>
          <a:p>
            <a:r>
              <a:rPr lang="en-US" sz="1400" dirty="0"/>
              <a:t>Collect  data from 2001 to 2016 and forecast 2 years deforestation .So, here we see the value interval  of 2 years deforestation nearly same as the last  two year my given data . So from this statement we say my forecast value and graphical plot should be right.</a:t>
            </a:r>
          </a:p>
          <a:p>
            <a:r>
              <a:rPr lang="en-US" sz="1400" dirty="0"/>
              <a:t>By the plot of Andaman and  Nicobar we say that 10 year  deforestation should be decrease.</a:t>
            </a:r>
          </a:p>
          <a:p>
            <a:r>
              <a:rPr lang="en-US" sz="1400" dirty="0"/>
              <a:t>By the plot of Bihar we say that 10 year  deforestation should be increase or same as previous 18 years.</a:t>
            </a:r>
          </a:p>
          <a:p>
            <a:r>
              <a:rPr lang="en-US" sz="1400" dirty="0"/>
              <a:t>By the plot of Jharkhand we say that 10 year  deforestation should be increase or same as previous 18 years.</a:t>
            </a:r>
          </a:p>
          <a:p>
            <a:r>
              <a:rPr lang="en-US" sz="1400" dirty="0"/>
              <a:t>By the plot of Odisha we say that 10 year  deforestation should be increase  .</a:t>
            </a:r>
          </a:p>
          <a:p>
            <a:r>
              <a:rPr lang="en-US" sz="1400" dirty="0"/>
              <a:t>By the plot of West Bengal we say that 10 year  deforestation should be increase or same as previous 18 years 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E296D-7110-44EE-B6B8-FFD05302A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99" y="577433"/>
            <a:ext cx="3553321" cy="3722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B6737-0B79-4A48-A3F2-4A4A0DD22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98" y="4781346"/>
            <a:ext cx="3553321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0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0093-EA44-476F-92B5-A85C11DD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00" y="1700751"/>
            <a:ext cx="9404723" cy="1400530"/>
          </a:xfrm>
        </p:spPr>
        <p:txBody>
          <a:bodyPr/>
          <a:lstStyle/>
          <a:p>
            <a:pPr algn="ctr"/>
            <a:r>
              <a:rPr lang="en-US" sz="2000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Effect</a:t>
            </a:r>
            <a:endParaRPr lang="en-IN" sz="2000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8064-524D-4411-B064-18FBFFA88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240101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IN" u="sng" dirty="0"/>
              <a:t>Environmental effects:</a:t>
            </a:r>
          </a:p>
          <a:p>
            <a:r>
              <a:rPr lang="en-IN" sz="1600" dirty="0"/>
              <a:t>       Atmospheric</a:t>
            </a:r>
          </a:p>
          <a:p>
            <a:r>
              <a:rPr lang="en-IN" sz="1600" dirty="0"/>
              <a:t>        Hydrological</a:t>
            </a:r>
          </a:p>
          <a:p>
            <a:r>
              <a:rPr lang="en-IN" sz="1600" dirty="0"/>
              <a:t>        Soil</a:t>
            </a:r>
          </a:p>
          <a:p>
            <a:r>
              <a:rPr lang="en-IN" sz="1600" dirty="0"/>
              <a:t>        Biodiversity</a:t>
            </a:r>
          </a:p>
          <a:p>
            <a:pPr marL="0" indent="0">
              <a:buNone/>
            </a:pPr>
            <a:r>
              <a:rPr lang="en-IN" u="sng" dirty="0"/>
              <a:t>Health Effects:</a:t>
            </a:r>
          </a:p>
          <a:p>
            <a:r>
              <a:rPr lang="en-IN" sz="1600" dirty="0"/>
              <a:t>       Public health context</a:t>
            </a:r>
          </a:p>
          <a:p>
            <a:r>
              <a:rPr lang="en-IN" sz="1600" dirty="0"/>
              <a:t>       Others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7ABE07-8304-4A70-A2E9-C0846B8B98C1}"/>
              </a:ext>
            </a:extLst>
          </p:cNvPr>
          <p:cNvSpPr/>
          <p:nvPr/>
        </p:nvSpPr>
        <p:spPr>
          <a:xfrm>
            <a:off x="4291148" y="485668"/>
            <a:ext cx="2849754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conclusion</a:t>
            </a:r>
            <a:endParaRPr lang="en-IN" sz="2800" u="sng" dirty="0">
              <a:solidFill>
                <a:schemeClr val="bg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5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2988-00E4-4728-9AFB-B594626F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000" u="sng" dirty="0">
                <a:solidFill>
                  <a:srgbClr val="FFFF00"/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6E970-5714-41E6-8DE6-64B19F77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191750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Collect My Data From Website : </a:t>
            </a:r>
            <a:r>
              <a:rPr lang="en-US" sz="1400" u="sng" dirty="0">
                <a:solidFill>
                  <a:srgbClr val="00B0F0"/>
                </a:solidFill>
                <a:hlinkClick r:id="rId2"/>
              </a:rPr>
              <a:t>www.globalforestwatch.org</a:t>
            </a:r>
            <a:endParaRPr lang="en-US" sz="1400" u="sng" dirty="0">
              <a:solidFill>
                <a:srgbClr val="00B0F0"/>
              </a:solidFill>
            </a:endParaRPr>
          </a:p>
          <a:p>
            <a:r>
              <a:rPr lang="en-US" dirty="0"/>
              <a:t>Data read and understanding : </a:t>
            </a:r>
            <a:r>
              <a:rPr lang="en-IN" sz="1400" u="sng" dirty="0">
                <a:solidFill>
                  <a:schemeClr val="bg2">
                    <a:lumMod val="60000"/>
                    <a:lumOff val="40000"/>
                  </a:schemeClr>
                </a:solidFill>
                <a:hlinkClick r:id="rId3"/>
              </a:rPr>
              <a:t>https://www.livescience.com</a:t>
            </a:r>
            <a:endParaRPr lang="en-IN" sz="1400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IN" dirty="0"/>
              <a:t>Data description : </a:t>
            </a:r>
            <a:r>
              <a:rPr lang="en-IN" sz="1400" u="sng" dirty="0">
                <a:hlinkClick r:id="rId4"/>
              </a:rPr>
              <a:t>https://en.wikipedia.org/wiki/Deforestation</a:t>
            </a:r>
            <a:endParaRPr lang="en-IN" sz="1400" u="sng" dirty="0"/>
          </a:p>
          <a:p>
            <a:r>
              <a:rPr lang="en-IN" dirty="0"/>
              <a:t>Follow book : </a:t>
            </a:r>
            <a:r>
              <a:rPr lang="en-IN" sz="1400" u="sng">
                <a:solidFill>
                  <a:schemeClr val="bg2">
                    <a:lumMod val="60000"/>
                    <a:lumOff val="40000"/>
                  </a:schemeClr>
                </a:solidFill>
              </a:rPr>
              <a:t>Applied Statistics ; </a:t>
            </a:r>
            <a:r>
              <a:rPr lang="en-IN" sz="1400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Gupta and Kapoor</a:t>
            </a:r>
          </a:p>
        </p:txBody>
      </p:sp>
    </p:spTree>
    <p:extLst>
      <p:ext uri="{BB962C8B-B14F-4D97-AF65-F5344CB8AC3E}">
        <p14:creationId xmlns:p14="http://schemas.microsoft.com/office/powerpoint/2010/main" val="350739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3C62-7296-40B5-A02B-1953F1EB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30" y="2728735"/>
            <a:ext cx="9404723" cy="1400530"/>
          </a:xfrm>
        </p:spPr>
        <p:txBody>
          <a:bodyPr/>
          <a:lstStyle/>
          <a:p>
            <a:pPr algn="ctr"/>
            <a:r>
              <a:rPr lang="en-US" sz="9600" dirty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71488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83BAB5-DBF3-4F54-945E-BB684F9D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OBJECTIVE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D483274-1A9F-46EE-97C0-B3755C692B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06473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1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9FF5-959F-4EE6-B1EF-2DF592E6A8E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Variables :</a:t>
            </a:r>
            <a:br>
              <a:rPr lang="en-US" sz="1800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Year</a:t>
            </a:r>
            <a:b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Andaman and Nicobar</a:t>
            </a:r>
            <a:b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Bihar</a:t>
            </a:r>
            <a:b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Jharkhand </a:t>
            </a:r>
            <a:b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Odisha</a:t>
            </a:r>
            <a:b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West Bengal</a:t>
            </a:r>
            <a:br>
              <a:rPr lang="en-US" sz="1800" u="sng" dirty="0">
                <a:solidFill>
                  <a:srgbClr val="FF0000"/>
                </a:solidFill>
              </a:rPr>
            </a:br>
            <a:br>
              <a:rPr lang="en-US" sz="1800" u="sng" dirty="0">
                <a:solidFill>
                  <a:srgbClr val="FF0000"/>
                </a:solidFill>
              </a:rPr>
            </a:br>
            <a:endParaRPr lang="en-IN" sz="1800" u="sng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A66E76-5C3D-45AA-AFF2-D8FFE9DDF98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86897773"/>
              </p:ext>
            </p:extLst>
          </p:nvPr>
        </p:nvGraphicFramePr>
        <p:xfrm>
          <a:off x="646111" y="2795957"/>
          <a:ext cx="4395702" cy="394144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{ED083AE6-46FA-4A59-8FB0-9F97EB10719F}</a:tableStyleId>
              </a:tblPr>
              <a:tblGrid>
                <a:gridCol w="732617">
                  <a:extLst>
                    <a:ext uri="{9D8B030D-6E8A-4147-A177-3AD203B41FA5}">
                      <a16:colId xmlns:a16="http://schemas.microsoft.com/office/drawing/2014/main" val="218313023"/>
                    </a:ext>
                  </a:extLst>
                </a:gridCol>
                <a:gridCol w="732617">
                  <a:extLst>
                    <a:ext uri="{9D8B030D-6E8A-4147-A177-3AD203B41FA5}">
                      <a16:colId xmlns:a16="http://schemas.microsoft.com/office/drawing/2014/main" val="691246243"/>
                    </a:ext>
                  </a:extLst>
                </a:gridCol>
                <a:gridCol w="732617">
                  <a:extLst>
                    <a:ext uri="{9D8B030D-6E8A-4147-A177-3AD203B41FA5}">
                      <a16:colId xmlns:a16="http://schemas.microsoft.com/office/drawing/2014/main" val="3556720064"/>
                    </a:ext>
                  </a:extLst>
                </a:gridCol>
                <a:gridCol w="788471">
                  <a:extLst>
                    <a:ext uri="{9D8B030D-6E8A-4147-A177-3AD203B41FA5}">
                      <a16:colId xmlns:a16="http://schemas.microsoft.com/office/drawing/2014/main" val="1505967924"/>
                    </a:ext>
                  </a:extLst>
                </a:gridCol>
                <a:gridCol w="676763">
                  <a:extLst>
                    <a:ext uri="{9D8B030D-6E8A-4147-A177-3AD203B41FA5}">
                      <a16:colId xmlns:a16="http://schemas.microsoft.com/office/drawing/2014/main" val="1198297621"/>
                    </a:ext>
                  </a:extLst>
                </a:gridCol>
                <a:gridCol w="732617">
                  <a:extLst>
                    <a:ext uri="{9D8B030D-6E8A-4147-A177-3AD203B41FA5}">
                      <a16:colId xmlns:a16="http://schemas.microsoft.com/office/drawing/2014/main" val="26344157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Year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Andaman and Nicobar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Bihar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Jharkhand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Odisha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West Bengal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93855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2001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9838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893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4184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19055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2496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924388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2002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13145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254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529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24581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2254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33738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2003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11380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189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248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33606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1215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81236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2004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1469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455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1104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27459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3441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37366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2005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24591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659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1807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22345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2821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2151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2006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5692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430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2938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25840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4804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41867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2007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5470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303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1460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36111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9576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774992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2008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12115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552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2066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36549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9689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29801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2009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5814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1618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5268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29913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5644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35783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2010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5370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726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2341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14729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12632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283028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2011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683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401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1168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34730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5903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265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2012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4799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640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2019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23662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7722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264098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2013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3312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91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1065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34270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2124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77386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9296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1163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47870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4223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815645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2015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504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16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705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24709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992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40621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2016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1093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50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1166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53308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1725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92398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2017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1965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235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2309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64756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3146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98780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2018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733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54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1178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62966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1900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1" marR="9291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46581305"/>
                  </a:ext>
                </a:extLst>
              </a:tr>
            </a:tbl>
          </a:graphicData>
        </a:graphic>
      </p:graphicFrame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66B547-E90D-416F-9E08-58D488C81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3272104"/>
            <a:ext cx="6667787" cy="34652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066D86-E892-45B2-81C0-AF1B20D7E4F9}"/>
              </a:ext>
            </a:extLst>
          </p:cNvPr>
          <p:cNvSpPr/>
          <p:nvPr/>
        </p:nvSpPr>
        <p:spPr>
          <a:xfrm>
            <a:off x="4282166" y="293219"/>
            <a:ext cx="2653290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Description</a:t>
            </a:r>
            <a:endParaRPr lang="en-IN" sz="2400" u="sng" dirty="0"/>
          </a:p>
        </p:txBody>
      </p:sp>
      <p:sp>
        <p:nvSpPr>
          <p:cNvPr id="5" name="AutoShape 2" descr="Location of East India">
            <a:extLst>
              <a:ext uri="{FF2B5EF4-FFF2-40B4-BE49-F238E27FC236}">
                <a16:creationId xmlns:a16="http://schemas.microsoft.com/office/drawing/2014/main" id="{0DED8955-86B8-43A2-87FA-2B7248250A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296E4-9C24-44A1-A088-948CCCBB4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68" y="524051"/>
            <a:ext cx="215900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32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F674-8CB1-461A-BBA0-29847B0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4691"/>
          </a:xfrm>
        </p:spPr>
        <p:txBody>
          <a:bodyPr>
            <a:normAutofit/>
          </a:bodyPr>
          <a:lstStyle/>
          <a:p>
            <a:pPr algn="ctr"/>
            <a:b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endParaRPr lang="en-IN" sz="2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1A7BC-C085-4180-90FE-568D8D79B056}"/>
              </a:ext>
            </a:extLst>
          </p:cNvPr>
          <p:cNvSpPr/>
          <p:nvPr/>
        </p:nvSpPr>
        <p:spPr>
          <a:xfrm>
            <a:off x="860853" y="726595"/>
            <a:ext cx="6096000" cy="2548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: Deforestation</a:t>
            </a:r>
            <a:endParaRPr lang="en-IN" sz="2400" b="1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alisto MT" panose="02040603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Forest cover 31% of the land area on our planet.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produce vital oxygen and provide homes for people and wildlife.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of the world’s most threatened endangered animals live in these forest.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1.8 billion people rely on benefits forests offer including food, fresh water ,medicine etc</a:t>
            </a:r>
            <a:r>
              <a:rPr lang="en-US" sz="12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415B4C-628E-4DAC-B215-32A81C56DA00}"/>
              </a:ext>
            </a:extLst>
          </p:cNvPr>
          <p:cNvSpPr/>
          <p:nvPr/>
        </p:nvSpPr>
        <p:spPr>
          <a:xfrm>
            <a:off x="860853" y="3818784"/>
            <a:ext cx="6096000" cy="2312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IN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deforestation?</a:t>
            </a:r>
            <a:endParaRPr lang="en-IN" sz="2400" b="1" u="sng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16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Deforestation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IN" sz="16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clearance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IN" sz="16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Clearcut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clearcutting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or </a:t>
            </a:r>
            <a:r>
              <a:rPr lang="en-IN" sz="16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Clearing (geograph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clearing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is the removal of a 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Fores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forest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or stand of trees from land which is then 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Land convers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converted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to a non-forest use. Deforestation can involve conversion of forest land to 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Far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farms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 tooltip="Ran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ranches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or 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 tooltip="Urban are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use. The most concentrated deforestation occurs in 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 tooltip="Tropical rainfores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tropical rainforests</a:t>
            </a:r>
            <a:r>
              <a:rPr lang="en-IN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About 31% of Earth's land surface is covered by forests</a:t>
            </a:r>
            <a:r>
              <a:rPr lang="en-IN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2330622-9EE2-49A8-B74C-4394E8540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63" y="1331119"/>
            <a:ext cx="3324437" cy="4195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25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DA5A-B810-435E-969B-F689FB08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01" y="214547"/>
            <a:ext cx="10515600" cy="132556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Calisto MT" panose="02040603050505030304" pitchFamily="18" charset="0"/>
              </a:rPr>
              <a:t>Cause</a:t>
            </a:r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Calisto MT" panose="02040603050505030304" pitchFamily="18" charset="0"/>
              </a:rPr>
              <a:t> :</a:t>
            </a:r>
            <a:br>
              <a:rPr lang="en-US" sz="1600" b="1" u="sng" dirty="0">
                <a:latin typeface="Calisto MT" panose="02040603050505030304" pitchFamily="18" charset="0"/>
              </a:rPr>
            </a:br>
            <a:endParaRPr lang="en-IN" sz="1600" b="1" u="sng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DF55B-10FF-47A7-B292-4241794D8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9061"/>
            <a:ext cx="7873314" cy="5382247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64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Agricultural activities: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800" dirty="0"/>
              <a:t>In 2000 the United Nations </a:t>
            </a:r>
            <a:r>
              <a:rPr lang="en-US" sz="4800" dirty="0">
                <a:hlinkClick r:id="rId2" tooltip="Food and Agriculture Organization"/>
              </a:rPr>
              <a:t>Food and Agriculture Organization</a:t>
            </a:r>
            <a:r>
              <a:rPr lang="en-US" sz="4800" dirty="0"/>
              <a:t> (FAO) found that "the role of population dynamics in a local setting may vary from decisive to negligible", and that deforestation can result from "a combination of population pressure and stagnating economic, social and technological conditions“.</a:t>
            </a:r>
          </a:p>
          <a:p>
            <a:pPr marL="0" indent="0">
              <a:buNone/>
            </a:pPr>
            <a:endParaRPr lang="en-US" sz="1400" u="sng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1400" u="sng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1400" u="sng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1400" u="sng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1400" u="sng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64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Logging: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800" dirty="0"/>
              <a:t> </a:t>
            </a:r>
            <a:r>
              <a:rPr lang="en-US" sz="4800" dirty="0">
                <a:hlinkClick r:id="rId3" tooltip="Subsistence farming"/>
              </a:rPr>
              <a:t>Subsistence farming</a:t>
            </a:r>
            <a:r>
              <a:rPr lang="en-US" sz="4800" dirty="0"/>
              <a:t> is responsible for 48% of deforestation; </a:t>
            </a:r>
            <a:r>
              <a:rPr lang="en-US" sz="4800" dirty="0">
                <a:hlinkClick r:id="rId4" tooltip="Commercial agriculture"/>
              </a:rPr>
              <a:t>commercial agriculture</a:t>
            </a:r>
            <a:r>
              <a:rPr lang="en-US" sz="4800" dirty="0"/>
              <a:t> is responsible for 32%; </a:t>
            </a:r>
            <a:r>
              <a:rPr lang="en-US" sz="4800" dirty="0">
                <a:hlinkClick r:id="rId5" tooltip="Logging"/>
              </a:rPr>
              <a:t>logging</a:t>
            </a:r>
            <a:r>
              <a:rPr lang="en-US" sz="4800" dirty="0"/>
              <a:t> is responsible for 14%, and fuel wood removals make up 5%.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u="sng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400" u="sng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64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Mining: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800" dirty="0"/>
              <a:t>Oil and coal mining required considerable amount of forest land .Apart from this, road and highways have to be built to make way for truck and other equipment.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8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Urbanization.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8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8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Etc.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48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endParaRPr lang="en-IN" sz="1400" u="sng" dirty="0">
              <a:solidFill>
                <a:srgbClr val="FF0000"/>
              </a:solidFill>
            </a:endParaRPr>
          </a:p>
          <a:p>
            <a:endParaRPr lang="en-IN" sz="1800" dirty="0"/>
          </a:p>
          <a:p>
            <a:endParaRPr lang="en-IN" dirty="0"/>
          </a:p>
        </p:txBody>
      </p:sp>
      <p:pic>
        <p:nvPicPr>
          <p:cNvPr id="1026" name="Picture 2" descr="Illegal mining doing far more deforestation than envisaged ...">
            <a:extLst>
              <a:ext uri="{FF2B5EF4-FFF2-40B4-BE49-F238E27FC236}">
                <a16:creationId xmlns:a16="http://schemas.microsoft.com/office/drawing/2014/main" id="{342AA8F9-E2D7-408A-99AD-4657FEC9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49" y="4289705"/>
            <a:ext cx="3027921" cy="1690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ging | Global Forest Atlas">
            <a:extLst>
              <a:ext uri="{FF2B5EF4-FFF2-40B4-BE49-F238E27FC236}">
                <a16:creationId xmlns:a16="http://schemas.microsoft.com/office/drawing/2014/main" id="{D9DA7C63-CEAE-49D4-B275-6F5B5FCD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49" y="2297971"/>
            <a:ext cx="3027921" cy="1743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griculture and deforestation">
            <a:extLst>
              <a:ext uri="{FF2B5EF4-FFF2-40B4-BE49-F238E27FC236}">
                <a16:creationId xmlns:a16="http://schemas.microsoft.com/office/drawing/2014/main" id="{20063780-0878-4300-80F9-5038D51B2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49" y="274499"/>
            <a:ext cx="3027921" cy="167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888B-E9AD-46FE-A830-04A62278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algn="ctr"/>
            <a:r>
              <a:rPr lang="en-US" sz="2000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Why exponential smoothing</a:t>
            </a:r>
            <a:r>
              <a:rPr lang="en-IN" sz="20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b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1CCF-0603-4C1E-ABED-97BEBD703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1600" dirty="0"/>
              <a:t>Other all method of forecast, it is also include weight with previous data. But it increase exponentially.</a:t>
            </a:r>
          </a:p>
          <a:p>
            <a:r>
              <a:rPr lang="en-US" sz="1600" dirty="0"/>
              <a:t>My data is univariate Time Series, for that exponential smoothing is better for me then other methods.</a:t>
            </a:r>
          </a:p>
          <a:p>
            <a:r>
              <a:rPr lang="en-US" sz="1600" dirty="0"/>
              <a:t>Exponential Smoothing is better for systematic trend, which is also familiar with my data.</a:t>
            </a:r>
          </a:p>
          <a:p>
            <a:r>
              <a:rPr lang="en-US" sz="1600" dirty="0"/>
              <a:t>For view the future trend, Exponential Smoothing is Good method.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7157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1B27-1213-4E8F-9D58-D1D314AF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6" y="511339"/>
            <a:ext cx="9404723" cy="1400530"/>
          </a:xfrm>
        </p:spPr>
        <p:txBody>
          <a:bodyPr/>
          <a:lstStyle/>
          <a:p>
            <a:pPr algn="ctr"/>
            <a:r>
              <a:rPr lang="en-US" sz="1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ANDAMAN AND NICOBAR</a:t>
            </a:r>
            <a:endParaRPr lang="en-IN" sz="18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801B1-1FF4-4BB2-9563-D9E70EB40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43" y="1018737"/>
            <a:ext cx="11352300" cy="5254892"/>
          </a:xfrm>
        </p:spPr>
        <p:txBody>
          <a:bodyPr/>
          <a:lstStyle/>
          <a:p>
            <a:r>
              <a:rPr lang="en-US" u="sng" dirty="0"/>
              <a:t>10 Year forecast value chart: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r>
              <a:rPr lang="en-US" u="sng" dirty="0"/>
              <a:t>Plot:</a:t>
            </a:r>
          </a:p>
          <a:p>
            <a:endParaRPr lang="en-US" u="sng" dirty="0"/>
          </a:p>
          <a:p>
            <a:endParaRPr lang="en-US" u="sng" dirty="0"/>
          </a:p>
          <a:p>
            <a:endParaRPr lang="en-IN" u="sn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81D28-3D46-4AC3-AC45-318F8DC61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29" y="3052148"/>
            <a:ext cx="6344535" cy="2987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B7AAAD-F01C-40D0-99E8-7EDD18E118C5}"/>
              </a:ext>
            </a:extLst>
          </p:cNvPr>
          <p:cNvSpPr/>
          <p:nvPr/>
        </p:nvSpPr>
        <p:spPr>
          <a:xfrm>
            <a:off x="45350" y="236654"/>
            <a:ext cx="2696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Analysis and Plot</a:t>
            </a:r>
            <a:endParaRPr lang="en-IN" sz="24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F4C20-4E46-485B-923D-BF750A708040}"/>
              </a:ext>
            </a:extLst>
          </p:cNvPr>
          <p:cNvSpPr/>
          <p:nvPr/>
        </p:nvSpPr>
        <p:spPr>
          <a:xfrm>
            <a:off x="2833142" y="6075080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this 10 year graphical forecast in Andaman and Nicobar ,we said deforestation should be decrease 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6C4E4-763C-4EC4-BCE8-CB8435ED9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96" y="1522168"/>
            <a:ext cx="9983593" cy="1295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08CE53-BBA8-4213-999D-BB0FC1EBED84}"/>
              </a:ext>
            </a:extLst>
          </p:cNvPr>
          <p:cNvCxnSpPr/>
          <p:nvPr/>
        </p:nvCxnSpPr>
        <p:spPr>
          <a:xfrm>
            <a:off x="9761838" y="1779373"/>
            <a:ext cx="0" cy="914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21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A24D-C997-4432-95BE-436F651D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BIHAR</a:t>
            </a:r>
            <a:endParaRPr lang="en-IN" sz="18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B4F8-C18F-494D-B41A-AD25AD5FC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990237"/>
            <a:ext cx="8946541" cy="4195481"/>
          </a:xfrm>
        </p:spPr>
        <p:txBody>
          <a:bodyPr/>
          <a:lstStyle/>
          <a:p>
            <a:r>
              <a:rPr lang="en-US" u="sng" dirty="0"/>
              <a:t>10 Year forecast value chart: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r>
              <a:rPr lang="en-US" u="sng" dirty="0"/>
              <a:t>Plot: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6E2C7-D5BF-435D-805D-0FC6BB1CC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35" y="1533243"/>
            <a:ext cx="10078857" cy="1324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A2556A-1F17-4C79-8BD0-C3B0F1E04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06" y="3087977"/>
            <a:ext cx="6373114" cy="2880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AA1F12-2E68-45EB-8DCC-517BB4C0CAB0}"/>
              </a:ext>
            </a:extLst>
          </p:cNvPr>
          <p:cNvCxnSpPr/>
          <p:nvPr/>
        </p:nvCxnSpPr>
        <p:spPr>
          <a:xfrm>
            <a:off x="6979920" y="1853248"/>
            <a:ext cx="0" cy="966152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AE519D3-2DE8-4506-B778-3A1295D71A41}"/>
              </a:ext>
            </a:extLst>
          </p:cNvPr>
          <p:cNvSpPr/>
          <p:nvPr/>
        </p:nvSpPr>
        <p:spPr>
          <a:xfrm>
            <a:off x="3233406" y="5968469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this 10 year graphical forecast in Bihar, we said deforestation should be increase or same as previous 18 years.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7D2100-38A8-4B41-8301-5428FD866C7E}"/>
              </a:ext>
            </a:extLst>
          </p:cNvPr>
          <p:cNvCxnSpPr/>
          <p:nvPr/>
        </p:nvCxnSpPr>
        <p:spPr>
          <a:xfrm>
            <a:off x="10050834" y="1853248"/>
            <a:ext cx="0" cy="966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9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D72E-B0ED-4ED5-840D-61ADC871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JHARKHAND</a:t>
            </a:r>
            <a:endParaRPr lang="en-IN" sz="18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728F6-6CE8-47B2-9654-8664B0FBE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152983"/>
            <a:ext cx="8946541" cy="4195481"/>
          </a:xfrm>
        </p:spPr>
        <p:txBody>
          <a:bodyPr/>
          <a:lstStyle/>
          <a:p>
            <a:r>
              <a:rPr lang="en-US" u="sng" dirty="0"/>
              <a:t>10 Year forecast value chart:</a:t>
            </a:r>
          </a:p>
          <a:p>
            <a:endParaRPr lang="en-US" u="sng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u="sng" dirty="0"/>
              <a:t>Plot</a:t>
            </a:r>
            <a:r>
              <a:rPr lang="en-IN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73BB6-3E7B-41AB-9F52-2D69D071A384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u="sng" dirty="0"/>
          </a:p>
          <a:p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38DD4-237B-4ADF-87D6-58A169524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85" y="1838833"/>
            <a:ext cx="10059804" cy="1267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CA84A-4247-4B33-985D-0B46078F4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4" y="3429000"/>
            <a:ext cx="6420746" cy="2569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1A919D-C73D-4E49-A8B3-81FBA86DE741}"/>
              </a:ext>
            </a:extLst>
          </p:cNvPr>
          <p:cNvCxnSpPr/>
          <p:nvPr/>
        </p:nvCxnSpPr>
        <p:spPr>
          <a:xfrm>
            <a:off x="7043351" y="2137719"/>
            <a:ext cx="0" cy="9681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A1441A-325F-4272-9B2D-A95B9FD77FA5}"/>
              </a:ext>
            </a:extLst>
          </p:cNvPr>
          <p:cNvSpPr/>
          <p:nvPr/>
        </p:nvSpPr>
        <p:spPr>
          <a:xfrm>
            <a:off x="3305614" y="5980622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this 10 year graphical forecast in Jharkhand ,we said deforestation should be increase or same as previous 18 years.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985C2-6B43-404C-89DD-8CC69E29F35E}"/>
              </a:ext>
            </a:extLst>
          </p:cNvPr>
          <p:cNvCxnSpPr/>
          <p:nvPr/>
        </p:nvCxnSpPr>
        <p:spPr>
          <a:xfrm>
            <a:off x="10169611" y="2137719"/>
            <a:ext cx="0" cy="9681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131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</TotalTime>
  <Words>899</Words>
  <Application>Microsoft Office PowerPoint</Application>
  <PresentationFormat>Widescreen</PresentationFormat>
  <Paragraphs>245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Microsoft YaHei Light</vt:lpstr>
      <vt:lpstr>Arial</vt:lpstr>
      <vt:lpstr>Arial Rounded MT Bold</vt:lpstr>
      <vt:lpstr>Avenir Next LT Pro Light</vt:lpstr>
      <vt:lpstr>Calibri</vt:lpstr>
      <vt:lpstr>Calisto MT</vt:lpstr>
      <vt:lpstr>Century Gothic</vt:lpstr>
      <vt:lpstr>Wingdings</vt:lpstr>
      <vt:lpstr>Wingdings 3</vt:lpstr>
      <vt:lpstr>Ion</vt:lpstr>
      <vt:lpstr>D E F O R E S T A T I O N</vt:lpstr>
      <vt:lpstr>OBJECTIVE</vt:lpstr>
      <vt:lpstr>Variables : Year Andaman and Nicobar Bihar Jharkhand  Odisha West Bengal  </vt:lpstr>
      <vt:lpstr> </vt:lpstr>
      <vt:lpstr>Cause : </vt:lpstr>
      <vt:lpstr>Why exponential smoothing? </vt:lpstr>
      <vt:lpstr>ANDAMAN AND NICOBAR</vt:lpstr>
      <vt:lpstr>BIHAR</vt:lpstr>
      <vt:lpstr>JHARKHAND</vt:lpstr>
      <vt:lpstr>ODISHA</vt:lpstr>
      <vt:lpstr>WEST BENGAL</vt:lpstr>
      <vt:lpstr> ANALYSIS CONCLUSION</vt:lpstr>
      <vt:lpstr>Effect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Adhikary</dc:creator>
  <cp:lastModifiedBy>Suman Adhikary</cp:lastModifiedBy>
  <cp:revision>61</cp:revision>
  <dcterms:created xsi:type="dcterms:W3CDTF">2020-06-20T12:44:30Z</dcterms:created>
  <dcterms:modified xsi:type="dcterms:W3CDTF">2021-06-12T03:37:44Z</dcterms:modified>
</cp:coreProperties>
</file>